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59"/>
  </p:notesMasterIdLst>
  <p:sldIdLst>
    <p:sldId id="256" r:id="rId2"/>
    <p:sldId id="308" r:id="rId3"/>
    <p:sldId id="359" r:id="rId4"/>
    <p:sldId id="320" r:id="rId5"/>
    <p:sldId id="389" r:id="rId6"/>
    <p:sldId id="436" r:id="rId7"/>
    <p:sldId id="437" r:id="rId8"/>
    <p:sldId id="438" r:id="rId9"/>
    <p:sldId id="439" r:id="rId10"/>
    <p:sldId id="440" r:id="rId11"/>
    <p:sldId id="442" r:id="rId12"/>
    <p:sldId id="434" r:id="rId13"/>
    <p:sldId id="406" r:id="rId14"/>
    <p:sldId id="454" r:id="rId15"/>
    <p:sldId id="441" r:id="rId16"/>
    <p:sldId id="443" r:id="rId17"/>
    <p:sldId id="444" r:id="rId18"/>
    <p:sldId id="445" r:id="rId19"/>
    <p:sldId id="446" r:id="rId20"/>
    <p:sldId id="447" r:id="rId21"/>
    <p:sldId id="448" r:id="rId22"/>
    <p:sldId id="449" r:id="rId23"/>
    <p:sldId id="450" r:id="rId24"/>
    <p:sldId id="451" r:id="rId25"/>
    <p:sldId id="452" r:id="rId26"/>
    <p:sldId id="455" r:id="rId27"/>
    <p:sldId id="453" r:id="rId28"/>
    <p:sldId id="456" r:id="rId29"/>
    <p:sldId id="457" r:id="rId30"/>
    <p:sldId id="459" r:id="rId31"/>
    <p:sldId id="460" r:id="rId32"/>
    <p:sldId id="410" r:id="rId33"/>
    <p:sldId id="417" r:id="rId34"/>
    <p:sldId id="429" r:id="rId35"/>
    <p:sldId id="426" r:id="rId36"/>
    <p:sldId id="419" r:id="rId37"/>
    <p:sldId id="428" r:id="rId38"/>
    <p:sldId id="432" r:id="rId39"/>
    <p:sldId id="421" r:id="rId40"/>
    <p:sldId id="423" r:id="rId41"/>
    <p:sldId id="424" r:id="rId42"/>
    <p:sldId id="425" r:id="rId43"/>
    <p:sldId id="433" r:id="rId44"/>
    <p:sldId id="396" r:id="rId45"/>
    <p:sldId id="401" r:id="rId46"/>
    <p:sldId id="407" r:id="rId47"/>
    <p:sldId id="399" r:id="rId48"/>
    <p:sldId id="397" r:id="rId49"/>
    <p:sldId id="398" r:id="rId50"/>
    <p:sldId id="408" r:id="rId51"/>
    <p:sldId id="405" r:id="rId52"/>
    <p:sldId id="416" r:id="rId53"/>
    <p:sldId id="403" r:id="rId54"/>
    <p:sldId id="427" r:id="rId55"/>
    <p:sldId id="378" r:id="rId56"/>
    <p:sldId id="379" r:id="rId57"/>
    <p:sldId id="384" r:id="rId58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2"/>
    <a:srgbClr val="C17319"/>
    <a:srgbClr val="FEFF00"/>
    <a:srgbClr val="F05734"/>
    <a:srgbClr val="999999"/>
    <a:srgbClr val="B8924A"/>
    <a:srgbClr val="4AB192"/>
    <a:srgbClr val="E17F35"/>
    <a:srgbClr val="918DC2"/>
    <a:srgbClr val="FF66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27"/>
    <p:restoredTop sz="93409"/>
  </p:normalViewPr>
  <p:slideViewPr>
    <p:cSldViewPr snapToObjects="1">
      <p:cViewPr>
        <p:scale>
          <a:sx n="112" d="100"/>
          <a:sy n="112" d="100"/>
        </p:scale>
        <p:origin x="784" y="3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1.png>
</file>

<file path=ppt/media/image12.png>
</file>

<file path=ppt/media/image13.png>
</file>

<file path=ppt/media/image2.jpg>
</file>

<file path=ppt/media/image24.tiff>
</file>

<file path=ppt/media/image25.jpg>
</file>

<file path=ppt/media/image27.jpg>
</file>

<file path=ppt/media/image28.jpg>
</file>

<file path=ppt/media/image29.gif>
</file>

<file path=ppt/media/image3.jpg>
</file>

<file path=ppt/media/image32.png>
</file>

<file path=ppt/media/image33.gif>
</file>

<file path=ppt/media/image4.jpg>
</file>

<file path=ppt/media/image46.png>
</file>

<file path=ppt/media/image4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4414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Gas collapsed</a:t>
            </a:r>
            <a:r>
              <a:rPr lang="en-US" baseline="0" dirty="0"/>
              <a:t> with DM into filaments = cosmic web, formed galaxies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8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2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aura-astronomy.org/" TargetMode="External"/><Relationship Id="rId4" Type="http://schemas.openxmlformats.org/officeDocument/2006/relationships/hyperlink" Target="http://www.stsci.edu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gi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47.gi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381000" y="280808"/>
            <a:ext cx="8534400" cy="1200908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pPr lvl="0"/>
            <a:r>
              <a:rPr lang="en-US" sz="4000" dirty="0"/>
              <a:t>The </a:t>
            </a:r>
            <a:r>
              <a:rPr lang="en-US" sz="4000" dirty="0" err="1"/>
              <a:t>Circumgalactic</a:t>
            </a:r>
            <a:r>
              <a:rPr lang="en-US" sz="4000" dirty="0"/>
              <a:t> Medium</a:t>
            </a:r>
            <a:br>
              <a:rPr lang="en-US" sz="4000" dirty="0"/>
            </a:br>
            <a:r>
              <a:rPr lang="en-US" sz="4000" dirty="0"/>
              <a:t>of Nearby Galaxies</a:t>
            </a:r>
            <a:endParaRPr lang="en" sz="4000" i="1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5333999" y="4038600"/>
            <a:ext cx="3048241" cy="2111868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2000" dirty="0">
                <a:solidFill>
                  <a:srgbClr val="FFFFFF"/>
                </a:solidFill>
              </a:rPr>
              <a:t>David </a:t>
            </a:r>
            <a:r>
              <a:rPr lang="en-US" sz="2000" dirty="0">
                <a:solidFill>
                  <a:srgbClr val="FFFFFF"/>
                </a:solidFill>
              </a:rPr>
              <a:t>M. </a:t>
            </a:r>
            <a:r>
              <a:rPr lang="en" sz="2000" dirty="0">
                <a:solidFill>
                  <a:srgbClr val="FFFFFF"/>
                </a:solidFill>
              </a:rPr>
              <a:t>French</a:t>
            </a:r>
            <a:endParaRPr lang="en-US" sz="200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University of Wisconsin - Madison</a:t>
            </a: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Advisor</a:t>
            </a:r>
            <a:r>
              <a:rPr lang="en" sz="1350" dirty="0">
                <a:solidFill>
                  <a:srgbClr val="FFFFFF"/>
                </a:solidFill>
              </a:rPr>
              <a:t>: Bart </a:t>
            </a:r>
            <a:r>
              <a:rPr lang="en" sz="1350" dirty="0" err="1">
                <a:solidFill>
                  <a:srgbClr val="FFFFFF"/>
                </a:solidFill>
              </a:rPr>
              <a:t>Wakker</a:t>
            </a:r>
            <a:endParaRPr lang="en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Thesis Committee: Christy </a:t>
            </a:r>
            <a:r>
              <a:rPr lang="en" sz="1350" dirty="0" err="1">
                <a:solidFill>
                  <a:srgbClr val="FFFFFF"/>
                </a:solidFill>
              </a:rPr>
              <a:t>Tremonti</a:t>
            </a:r>
            <a:r>
              <a:rPr lang="en" sz="1350" dirty="0">
                <a:solidFill>
                  <a:srgbClr val="FFFFFF"/>
                </a:solidFill>
              </a:rPr>
              <a:t> Elena </a:t>
            </a:r>
            <a:r>
              <a:rPr lang="en" sz="1350" dirty="0" err="1">
                <a:solidFill>
                  <a:srgbClr val="FFFFFF"/>
                </a:solidFill>
              </a:rPr>
              <a:t>D’Onghia</a:t>
            </a:r>
            <a:r>
              <a:rPr lang="en" sz="1350" dirty="0">
                <a:solidFill>
                  <a:srgbClr val="FFFFFF"/>
                </a:solidFill>
              </a:rPr>
              <a:t> </a:t>
            </a: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Bob  Benjamin </a:t>
            </a: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Peter </a:t>
            </a:r>
            <a:r>
              <a:rPr lang="en" sz="1350" dirty="0" err="1">
                <a:solidFill>
                  <a:srgbClr val="FFFFFF"/>
                </a:solidFill>
              </a:rPr>
              <a:t>Timbie</a:t>
            </a:r>
            <a:endParaRPr lang="en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August 6</a:t>
            </a:r>
            <a:r>
              <a:rPr lang="en" sz="1350" dirty="0">
                <a:solidFill>
                  <a:srgbClr val="FFFFFF"/>
                </a:solidFill>
              </a:rPr>
              <a:t>, 201</a:t>
            </a:r>
            <a:r>
              <a:rPr lang="en-US" sz="1350" dirty="0">
                <a:solidFill>
                  <a:srgbClr val="FFFFFF"/>
                </a:solidFill>
              </a:rPr>
              <a:t>8</a:t>
            </a:r>
            <a:endParaRPr lang="en" sz="1350" dirty="0">
              <a:solidFill>
                <a:srgbClr val="FFFFFF"/>
              </a:solidFill>
            </a:endParaRPr>
          </a:p>
          <a:p>
            <a:pPr algn="r"/>
            <a:endParaRPr sz="2100" dirty="0"/>
          </a:p>
        </p:txBody>
      </p:sp>
      <p:sp>
        <p:nvSpPr>
          <p:cNvPr id="25" name="Shape 25"/>
          <p:cNvSpPr txBox="1"/>
          <p:nvPr/>
        </p:nvSpPr>
        <p:spPr>
          <a:xfrm>
            <a:off x="4343400" y="6248400"/>
            <a:ext cx="4038841" cy="23522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" sz="1000" dirty="0">
                <a:solidFill>
                  <a:srgbClr val="FFFFFF"/>
                </a:solidFill>
              </a:rPr>
              <a:t>Image Credit: NASA and The Hubble Heritage Team (</a:t>
            </a:r>
            <a:r>
              <a:rPr lang="en" sz="1000" dirty="0">
                <a:solidFill>
                  <a:srgbClr val="FFFFFF"/>
                </a:solidFill>
                <a:hlinkClick r:id="rId4"/>
              </a:rPr>
              <a:t>STScI</a:t>
            </a:r>
            <a:r>
              <a:rPr lang="en" sz="1000" dirty="0">
                <a:solidFill>
                  <a:srgbClr val="FFFFFF"/>
                </a:solidFill>
              </a:rPr>
              <a:t>/</a:t>
            </a:r>
            <a:r>
              <a:rPr lang="en" sz="1000" dirty="0">
                <a:solidFill>
                  <a:srgbClr val="FFFFFF"/>
                </a:solidFill>
                <a:hlinkClick r:id="rId5"/>
              </a:rPr>
              <a:t>AURA</a:t>
            </a:r>
            <a:r>
              <a:rPr lang="en" sz="1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95600" y="1548117"/>
            <a:ext cx="3352200" cy="369332"/>
          </a:xfrm>
          <a:prstGeom prst="rect">
            <a:avLst/>
          </a:prstGeom>
          <a:solidFill>
            <a:schemeClr val="tx2">
              <a:alpha val="21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chemeClr val="bg1"/>
                </a:solidFill>
              </a:rPr>
              <a:t>Does gas care about galaxies?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9906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Homogenize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Normalize diameters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Inclination, PA, magnitude choices</a:t>
            </a:r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A6A40E-D727-2C43-8F1A-248E853C9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852200"/>
            <a:ext cx="7165800" cy="47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43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9906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Homogenize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Normalize diameters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Inclination, PA, magnitude choices</a:t>
            </a:r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5D3649-7EDB-2B42-9CEF-56BAA0CA8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928400"/>
            <a:ext cx="8879109" cy="443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51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1000327"/>
            <a:ext cx="8003894" cy="1028700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200" b="1" dirty="0"/>
              <a:t>Gather existing galaxy data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NED + IRSA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130,000+ galaxies with </a:t>
            </a:r>
            <a:r>
              <a:rPr lang="en-US" sz="1800" i="1" dirty="0" err="1"/>
              <a:t>cz</a:t>
            </a:r>
            <a:r>
              <a:rPr lang="en-US" sz="1800" dirty="0"/>
              <a:t> &lt; 10,000 km/s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748195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9D5F44-9F23-4C47-83BA-AD7B9DBB5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0679CEE-72D1-9648-8AE1-9122CC99045A}"/>
              </a:ext>
            </a:extLst>
          </p:cNvPr>
          <p:cNvSpPr txBox="1">
            <a:spLocks/>
          </p:cNvSpPr>
          <p:nvPr/>
        </p:nvSpPr>
        <p:spPr>
          <a:xfrm>
            <a:off x="533400" y="1015494"/>
            <a:ext cx="8003894" cy="10419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6472" indent="-339329" algn="l">
              <a:buClrTx/>
              <a:buSzTx/>
              <a:buFont typeface="Arial"/>
              <a:buNone/>
            </a:pPr>
            <a:r>
              <a:rPr lang="en-US" sz="22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Normalize diameters, inclinations, PAs to 2MASS values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Choose representative magnitudes, calculate (L*, </a:t>
            </a:r>
            <a:r>
              <a:rPr lang="en-US" sz="1800" dirty="0" err="1"/>
              <a:t>R</a:t>
            </a:r>
            <a:r>
              <a:rPr lang="en-US" sz="1800" baseline="-25000" dirty="0" err="1"/>
              <a:t>vir</a:t>
            </a:r>
            <a:r>
              <a:rPr lang="en-US" sz="1800" dirty="0"/>
              <a:t>)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442907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685800"/>
            <a:ext cx="8229600" cy="6172200"/>
          </a:xfrm>
        </p:spPr>
        <p:txBody>
          <a:bodyPr/>
          <a:lstStyle/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2: A Catalogue of Nearby Galaxies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Diameters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Inclination, PA, B-band magnitudes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solidFill>
                  <a:srgbClr val="FFC000"/>
                </a:solidFill>
                <a:latin typeface="Avenir Next" panose="020B0503020202020204" pitchFamily="34" charset="0"/>
                <a:cs typeface="Al Nile" pitchFamily="2" charset="-78"/>
              </a:rPr>
              <a:t>Ch 3: Probing Large Galaxy Halos at z~0 with Automated Ly𝛂-Absorption Matching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COS Spectra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The Likelihood Method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 effect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4: Evidence for a Rotation Component in the CGM of Nearby Galaxies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SALT data (!)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Halo Rotation Model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Co-rotation fraction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b-parameter separation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5: The Environmental Dependence of Ly𝛂 Absorption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D</a:t>
            </a:r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etection Fraction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EW CDF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EW as a function of impact parameter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 dependence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Azimuth bimodality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Conclusions</a:t>
            </a: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1657350" y="234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Outline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23715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152400"/>
            <a:ext cx="7781925" cy="17526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 at z~0 with Automated Ly</a:t>
            </a:r>
            <a:r>
              <a:rPr lang="en-US" sz="3600" dirty="0">
                <a:solidFill>
                  <a:srgbClr val="0070C0"/>
                </a:solidFill>
                <a:latin typeface="Avenir Next" panose="020B0503020202020204" pitchFamily="34" charset="0"/>
                <a:cs typeface="Al Nile" pitchFamily="2" charset="-78"/>
              </a:rPr>
              <a:t>𝛂</a:t>
            </a:r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-Absorption Matching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9" y="1844566"/>
            <a:ext cx="8229600" cy="16212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A pilot study with 33 QSOs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Chosen for proximity to large galaxies (</a:t>
            </a:r>
            <a:r>
              <a:rPr lang="en-US" sz="1500" i="1" dirty="0">
                <a:latin typeface="Avenir Next" panose="020B0503020202020204" pitchFamily="34" charset="0"/>
                <a:cs typeface="Al Nile" pitchFamily="2" charset="-78"/>
              </a:rPr>
              <a:t>D ≥ 25 kpc)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59561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143000"/>
            <a:ext cx="4191002" cy="16212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A pilot study with 33 QSOs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Chosen for proximity to large galaxies (</a:t>
            </a:r>
            <a:r>
              <a:rPr lang="en-US" sz="1500" i="1" dirty="0">
                <a:latin typeface="Avenir Next" panose="020B0503020202020204" pitchFamily="34" charset="0"/>
                <a:cs typeface="Al Nile" pitchFamily="2" charset="-78"/>
              </a:rPr>
              <a:t>D ≥ 25 kpc)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25458-8D56-5847-9DB7-E5C1EC7538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538840"/>
            <a:ext cx="4263737" cy="4883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A261D1-2630-CB48-9899-A87EB6C6AD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3006498"/>
            <a:ext cx="2057400" cy="34161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C9D1C7-4C1E-7548-BD4F-B491CD38F3DE}"/>
              </a:ext>
            </a:extLst>
          </p:cNvPr>
          <p:cNvSpPr txBox="1"/>
          <p:nvPr/>
        </p:nvSpPr>
        <p:spPr>
          <a:xfrm>
            <a:off x="7387698" y="641127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3046898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143000"/>
            <a:ext cx="4191002" cy="44207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A pilot study with 33 QSOs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Chosen for proximity to large galaxies (</a:t>
            </a:r>
            <a:r>
              <a:rPr lang="en-US" sz="1500" i="1" dirty="0">
                <a:latin typeface="Avenir Next" panose="020B0503020202020204" pitchFamily="34" charset="0"/>
                <a:cs typeface="Al Nile" pitchFamily="2" charset="-78"/>
              </a:rPr>
              <a:t>D ≥ 25 kpc)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i="1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Reduce, identify, measure all lines for each sightline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25458-8D56-5847-9DB7-E5C1EC7538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538840"/>
            <a:ext cx="4263737" cy="4883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A261D1-2630-CB48-9899-A87EB6C6AD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3006498"/>
            <a:ext cx="2057400" cy="34161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C9D1C7-4C1E-7548-BD4F-B491CD38F3DE}"/>
              </a:ext>
            </a:extLst>
          </p:cNvPr>
          <p:cNvSpPr txBox="1"/>
          <p:nvPr/>
        </p:nvSpPr>
        <p:spPr>
          <a:xfrm>
            <a:off x="7387698" y="641127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664062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143000"/>
            <a:ext cx="4191002" cy="44207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A pilot study with 33 QSOs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Chosen for proximity to large galaxies (</a:t>
            </a:r>
            <a:r>
              <a:rPr lang="en-US" sz="1500" i="1" dirty="0">
                <a:latin typeface="Avenir Next" panose="020B0503020202020204" pitchFamily="34" charset="0"/>
                <a:cs typeface="Al Nile" pitchFamily="2" charset="-78"/>
              </a:rPr>
              <a:t>D ≥ 25 kpc)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i="1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Reduce, identify, measure all lines for each sightline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Catalog all the Ly⍺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25458-8D56-5847-9DB7-E5C1EC7538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538840"/>
            <a:ext cx="4263737" cy="4883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A261D1-2630-CB48-9899-A87EB6C6AD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3006498"/>
            <a:ext cx="2057400" cy="34161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C9D1C7-4C1E-7548-BD4F-B491CD38F3DE}"/>
              </a:ext>
            </a:extLst>
          </p:cNvPr>
          <p:cNvSpPr txBox="1"/>
          <p:nvPr/>
        </p:nvSpPr>
        <p:spPr>
          <a:xfrm>
            <a:off x="7387698" y="641127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7E57D0-1812-514B-9FAD-CD6C20FEE3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56" y="4383537"/>
            <a:ext cx="3505198" cy="200742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3F80C08-D448-404F-B537-6160650E8A77}"/>
              </a:ext>
            </a:extLst>
          </p:cNvPr>
          <p:cNvCxnSpPr>
            <a:cxnSpLocks/>
          </p:cNvCxnSpPr>
          <p:nvPr/>
        </p:nvCxnSpPr>
        <p:spPr>
          <a:xfrm flipH="1">
            <a:off x="4197854" y="1864567"/>
            <a:ext cx="765971" cy="251897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19CD95F-9429-C84D-9202-B4D7B675054F}"/>
              </a:ext>
            </a:extLst>
          </p:cNvPr>
          <p:cNvCxnSpPr>
            <a:cxnSpLocks/>
          </p:cNvCxnSpPr>
          <p:nvPr/>
        </p:nvCxnSpPr>
        <p:spPr>
          <a:xfrm flipH="1">
            <a:off x="4197854" y="2896770"/>
            <a:ext cx="773976" cy="3514509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022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143000"/>
            <a:ext cx="8382002" cy="144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Matching absorbers with galaxies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Issue: Most galaxies are not isolated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Which, if either, to chose?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25EA7C-8396-0B48-B887-BA1A6D1AC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667000"/>
            <a:ext cx="5175008" cy="39965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E925E8-2C03-4046-843D-C34EF221D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08" y="3485875"/>
            <a:ext cx="3495675" cy="200197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D783E7-23B7-9641-954F-5E4E50E640BD}"/>
              </a:ext>
            </a:extLst>
          </p:cNvPr>
          <p:cNvCxnSpPr>
            <a:cxnSpLocks/>
          </p:cNvCxnSpPr>
          <p:nvPr/>
        </p:nvCxnSpPr>
        <p:spPr>
          <a:xfrm flipH="1" flipV="1">
            <a:off x="3651008" y="3504419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EB913E-87F3-3148-B7AB-30771E0574CF}"/>
              </a:ext>
            </a:extLst>
          </p:cNvPr>
          <p:cNvCxnSpPr>
            <a:cxnSpLocks/>
          </p:cNvCxnSpPr>
          <p:nvPr/>
        </p:nvCxnSpPr>
        <p:spPr>
          <a:xfrm flipH="1">
            <a:off x="3651008" y="4611412"/>
            <a:ext cx="2386260" cy="8422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E7A7B7-0D20-6B48-B48B-932CB79837AB}"/>
              </a:ext>
            </a:extLst>
          </p:cNvPr>
          <p:cNvSpPr txBox="1"/>
          <p:nvPr/>
        </p:nvSpPr>
        <p:spPr>
          <a:xfrm>
            <a:off x="7327498" y="644425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278027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152400" y="445355"/>
            <a:ext cx="885825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Gas + galaxies trace the same potential</a:t>
            </a:r>
            <a:endParaRPr lang="en" sz="3450" dirty="0"/>
          </a:p>
        </p:txBody>
      </p:sp>
      <p:pic>
        <p:nvPicPr>
          <p:cNvPr id="3" name="Picture 2" descr="Universe-dark-matter-web-and-galaxy-cluster-Millenium-proj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01" y="1829810"/>
            <a:ext cx="5252729" cy="3417871"/>
          </a:xfrm>
          <a:prstGeom prst="rect">
            <a:avLst/>
          </a:prstGeom>
        </p:spPr>
      </p:pic>
      <p:sp>
        <p:nvSpPr>
          <p:cNvPr id="6" name="Shape 39"/>
          <p:cNvSpPr txBox="1"/>
          <p:nvPr/>
        </p:nvSpPr>
        <p:spPr>
          <a:xfrm>
            <a:off x="312201" y="5299323"/>
            <a:ext cx="1514170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The </a:t>
            </a:r>
            <a:r>
              <a:rPr lang="en-US" sz="900" dirty="0" err="1">
                <a:solidFill>
                  <a:srgbClr val="FFFFFF"/>
                </a:solidFill>
              </a:rPr>
              <a:t>Millenium</a:t>
            </a:r>
            <a:r>
              <a:rPr lang="en-US" sz="900" dirty="0">
                <a:solidFill>
                  <a:srgbClr val="FFFFFF"/>
                </a:solidFill>
              </a:rPr>
              <a:t> Simulation</a:t>
            </a:r>
            <a:endParaRPr lang="en" sz="900" dirty="0">
              <a:solidFill>
                <a:srgbClr val="FFFFFF"/>
              </a:solidFill>
            </a:endParaRPr>
          </a:p>
        </p:txBody>
      </p:sp>
      <p:pic>
        <p:nvPicPr>
          <p:cNvPr id="5" name="Picture 4" descr="sdss_filam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1569240"/>
            <a:ext cx="4006295" cy="4024490"/>
          </a:xfrm>
          <a:prstGeom prst="rect">
            <a:avLst/>
          </a:prstGeom>
        </p:spPr>
      </p:pic>
      <p:sp>
        <p:nvSpPr>
          <p:cNvPr id="7" name="Shape 39"/>
          <p:cNvSpPr txBox="1"/>
          <p:nvPr/>
        </p:nvSpPr>
        <p:spPr>
          <a:xfrm>
            <a:off x="7532661" y="5593730"/>
            <a:ext cx="1159934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SDSS Collaboration</a:t>
            </a:r>
            <a:endParaRPr lang="en" sz="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71150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3CF6185B-9E87-164B-8B7B-2E2F5D8C9CD6}"/>
              </a:ext>
            </a:extLst>
          </p:cNvPr>
          <p:cNvSpPr txBox="1">
            <a:spLocks/>
          </p:cNvSpPr>
          <p:nvPr/>
        </p:nvSpPr>
        <p:spPr>
          <a:xfrm>
            <a:off x="1535568" y="3352800"/>
            <a:ext cx="3874632" cy="270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800100" lvl="2" indent="-342900" algn="l">
              <a:lnSpc>
                <a:spcPct val="30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      = impact </a:t>
            </a:r>
            <a:r>
              <a:rPr lang="en-US" sz="1500" dirty="0" err="1">
                <a:latin typeface="Avenir Next" panose="020B0503020202020204" pitchFamily="34" charset="0"/>
                <a:cs typeface="Al Nile" pitchFamily="2" charset="-78"/>
              </a:rPr>
              <a:t>paramete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2" indent="-342900" algn="l">
              <a:lnSpc>
                <a:spcPct val="30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               = virial radius of galaxy</a:t>
            </a:r>
          </a:p>
          <a:p>
            <a:pPr marL="800100" lvl="2" indent="-342900" algn="l">
              <a:lnSpc>
                <a:spcPct val="30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 </a:t>
            </a:r>
          </a:p>
          <a:p>
            <a:pPr marL="800100" lvl="2" indent="-342900" algn="l">
              <a:lnSpc>
                <a:spcPct val="30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 </a:t>
            </a:r>
          </a:p>
          <a:p>
            <a:pPr algn="l">
              <a:lnSpc>
                <a:spcPct val="300000"/>
              </a:lnSpc>
              <a:buFont typeface="Arial"/>
              <a:buNone/>
            </a:pPr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   </a:t>
            </a: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143000"/>
            <a:ext cx="8382002" cy="106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Matching absorbers with galaxies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Define “likelihood parameter”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5670731-3E9D-F441-9A3C-789085A2F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0" y="3762375"/>
            <a:ext cx="209550" cy="276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6E8AE9-6485-C441-8F9B-B658D2F1C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568" y="2387249"/>
            <a:ext cx="5914734" cy="708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A21E7B-3E51-1741-A51A-715314B01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250" y="4448175"/>
            <a:ext cx="614516" cy="317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FC550EC-6C61-A542-B495-460C9C35B3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8592" y="5098976"/>
            <a:ext cx="2717800" cy="32648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8BE319B-9CFD-EC40-87E8-828363DA57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1250" y="5793394"/>
            <a:ext cx="1676400" cy="28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16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143000"/>
            <a:ext cx="8382002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Matching absorbers with galaxies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Applying the likelihood method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3D proximity indicator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Set criteria for association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25EA7C-8396-0B48-B887-BA1A6D1AC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667000"/>
            <a:ext cx="5175008" cy="39965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E925E8-2C03-4046-843D-C34EF221D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665270"/>
            <a:ext cx="3495675" cy="200197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D783E7-23B7-9641-954F-5E4E50E640BD}"/>
              </a:ext>
            </a:extLst>
          </p:cNvPr>
          <p:cNvCxnSpPr>
            <a:cxnSpLocks/>
          </p:cNvCxnSpPr>
          <p:nvPr/>
        </p:nvCxnSpPr>
        <p:spPr>
          <a:xfrm flipH="1">
            <a:off x="3648075" y="4448854"/>
            <a:ext cx="2546604" cy="212106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EB913E-87F3-3148-B7AB-30771E0574CF}"/>
              </a:ext>
            </a:extLst>
          </p:cNvPr>
          <p:cNvCxnSpPr>
            <a:cxnSpLocks/>
          </p:cNvCxnSpPr>
          <p:nvPr/>
        </p:nvCxnSpPr>
        <p:spPr>
          <a:xfrm flipH="1">
            <a:off x="3648075" y="4584760"/>
            <a:ext cx="2559049" cy="2091541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E7A7B7-0D20-6B48-B48B-932CB79837AB}"/>
              </a:ext>
            </a:extLst>
          </p:cNvPr>
          <p:cNvSpPr txBox="1"/>
          <p:nvPr/>
        </p:nvSpPr>
        <p:spPr>
          <a:xfrm>
            <a:off x="7327498" y="644425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3A3CB4-BEFA-814D-A2A7-E708E4E7D1A8}"/>
              </a:ext>
            </a:extLst>
          </p:cNvPr>
          <p:cNvSpPr txBox="1"/>
          <p:nvPr/>
        </p:nvSpPr>
        <p:spPr>
          <a:xfrm>
            <a:off x="5222386" y="35622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00B187-AB71-FD41-B23E-6849F5902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3575050"/>
            <a:ext cx="266700" cy="311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C81041-5141-1546-8D15-C59F37058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4032250"/>
            <a:ext cx="266700" cy="3111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17C9BCE-2D22-864A-81B9-8E74C6C77FE6}"/>
              </a:ext>
            </a:extLst>
          </p:cNvPr>
          <p:cNvSpPr txBox="1"/>
          <p:nvPr/>
        </p:nvSpPr>
        <p:spPr>
          <a:xfrm>
            <a:off x="6934200" y="401949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072472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143000"/>
            <a:ext cx="8382002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Matching absorbers with galaxies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Applying the likelihood method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3D proximity indicator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Set criteria for association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25EA7C-8396-0B48-B887-BA1A6D1AC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667000"/>
            <a:ext cx="5175008" cy="39965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E925E8-2C03-4046-843D-C34EF221D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665270"/>
            <a:ext cx="3495675" cy="200197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D783E7-23B7-9641-954F-5E4E50E640BD}"/>
              </a:ext>
            </a:extLst>
          </p:cNvPr>
          <p:cNvCxnSpPr>
            <a:cxnSpLocks/>
          </p:cNvCxnSpPr>
          <p:nvPr/>
        </p:nvCxnSpPr>
        <p:spPr>
          <a:xfrm flipH="1">
            <a:off x="3648075" y="4448854"/>
            <a:ext cx="2546604" cy="212106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EB913E-87F3-3148-B7AB-30771E0574CF}"/>
              </a:ext>
            </a:extLst>
          </p:cNvPr>
          <p:cNvCxnSpPr>
            <a:cxnSpLocks/>
          </p:cNvCxnSpPr>
          <p:nvPr/>
        </p:nvCxnSpPr>
        <p:spPr>
          <a:xfrm flipH="1">
            <a:off x="3648075" y="4584760"/>
            <a:ext cx="2559049" cy="2091541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E7A7B7-0D20-6B48-B48B-932CB79837AB}"/>
              </a:ext>
            </a:extLst>
          </p:cNvPr>
          <p:cNvSpPr txBox="1"/>
          <p:nvPr/>
        </p:nvSpPr>
        <p:spPr>
          <a:xfrm>
            <a:off x="7327498" y="644425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3A3CB4-BEFA-814D-A2A7-E708E4E7D1A8}"/>
              </a:ext>
            </a:extLst>
          </p:cNvPr>
          <p:cNvSpPr txBox="1"/>
          <p:nvPr/>
        </p:nvSpPr>
        <p:spPr>
          <a:xfrm>
            <a:off x="5222386" y="35622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00B187-AB71-FD41-B23E-6849F5902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3575050"/>
            <a:ext cx="266700" cy="311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C81041-5141-1546-8D15-C59F37058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9005" y="4032250"/>
            <a:ext cx="266700" cy="3111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17C9BCE-2D22-864A-81B9-8E74C6C77FE6}"/>
              </a:ext>
            </a:extLst>
          </p:cNvPr>
          <p:cNvSpPr txBox="1"/>
          <p:nvPr/>
        </p:nvSpPr>
        <p:spPr>
          <a:xfrm>
            <a:off x="7045705" y="401949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F5FFEA8-EC07-A146-81EE-48425ACB380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4464" y="3825849"/>
            <a:ext cx="2326729" cy="5170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F1595ED-F7BB-0F4D-B035-32F943D5DD7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4464" y="3099138"/>
            <a:ext cx="2466873" cy="52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25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7" y="1143000"/>
            <a:ext cx="8005763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Results!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33 QSOs – 48 Ly⍺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Matched with 33 unique galaxies (29 cases of multiple absorbers matched)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327472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143000"/>
            <a:ext cx="8591552" cy="243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Results!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33 QSOs – 48 Ly⍺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Matched with 33 unique galaxies (29 cases of multiple absorbers matched)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Inclination preference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9C240D-61DD-BD4F-9ED4-E8259E037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3006312"/>
            <a:ext cx="5772150" cy="36755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238AE6-A117-6F4D-A6B2-13B919C4546C}"/>
              </a:ext>
            </a:extLst>
          </p:cNvPr>
          <p:cNvSpPr txBox="1"/>
          <p:nvPr/>
        </p:nvSpPr>
        <p:spPr>
          <a:xfrm>
            <a:off x="3243261" y="6435631"/>
            <a:ext cx="14895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</a:rPr>
              <a:t>French &amp; </a:t>
            </a:r>
            <a:r>
              <a:rPr lang="en-US" sz="1000" dirty="0" err="1">
                <a:solidFill>
                  <a:schemeClr val="tx1"/>
                </a:solidFill>
              </a:rPr>
              <a:t>Wakker</a:t>
            </a:r>
            <a:r>
              <a:rPr lang="en-US" sz="1000" dirty="0">
                <a:solidFill>
                  <a:schemeClr val="tx1"/>
                </a:solidFill>
              </a:rPr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8730143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143000"/>
            <a:ext cx="4495802" cy="243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Inclination preference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Evidence for flattened, </a:t>
            </a:r>
            <a:r>
              <a:rPr lang="en-US" sz="1500" dirty="0" err="1">
                <a:latin typeface="Avenir Next" panose="020B0503020202020204" pitchFamily="34" charset="0"/>
                <a:cs typeface="Al Nile" pitchFamily="2" charset="-78"/>
              </a:rPr>
              <a:t>disky</a:t>
            </a: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 H𝙸 haloes?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Assuming &lt;100% covering fraction, longer pathlength through inclined halo results in higher detection probability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9C240D-61DD-BD4F-9ED4-E8259E037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380" y="1885759"/>
            <a:ext cx="3990045" cy="25407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238AE6-A117-6F4D-A6B2-13B919C4546C}"/>
              </a:ext>
            </a:extLst>
          </p:cNvPr>
          <p:cNvSpPr txBox="1"/>
          <p:nvPr/>
        </p:nvSpPr>
        <p:spPr>
          <a:xfrm>
            <a:off x="6735241" y="7744226"/>
            <a:ext cx="14895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</a:rPr>
              <a:t>French &amp; </a:t>
            </a:r>
            <a:r>
              <a:rPr lang="en-US" sz="1000" dirty="0" err="1">
                <a:solidFill>
                  <a:schemeClr val="tx1"/>
                </a:solidFill>
              </a:rPr>
              <a:t>Wakker</a:t>
            </a:r>
            <a:r>
              <a:rPr lang="en-US" sz="1000" dirty="0">
                <a:solidFill>
                  <a:schemeClr val="tx1"/>
                </a:solidFill>
              </a:rPr>
              <a:t> 2017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4FF060C-53AE-3545-B3CE-A5182AA0A203}"/>
              </a:ext>
            </a:extLst>
          </p:cNvPr>
          <p:cNvSpPr/>
          <p:nvPr/>
        </p:nvSpPr>
        <p:spPr>
          <a:xfrm>
            <a:off x="1104900" y="3541775"/>
            <a:ext cx="1028700" cy="3209815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9" name="Cloud 8">
            <a:extLst>
              <a:ext uri="{FF2B5EF4-FFF2-40B4-BE49-F238E27FC236}">
                <a16:creationId xmlns:a16="http://schemas.microsoft.com/office/drawing/2014/main" id="{639CE22B-3045-9F4A-A291-005E4A74AB07}"/>
              </a:ext>
            </a:extLst>
          </p:cNvPr>
          <p:cNvSpPr/>
          <p:nvPr/>
        </p:nvSpPr>
        <p:spPr>
          <a:xfrm>
            <a:off x="1208700" y="4558691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4038180A-3193-3941-BB26-4DEFF6EF9D26}"/>
              </a:ext>
            </a:extLst>
          </p:cNvPr>
          <p:cNvSpPr/>
          <p:nvPr/>
        </p:nvSpPr>
        <p:spPr>
          <a:xfrm>
            <a:off x="1619250" y="4126882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7711610A-261D-FF42-BC1D-093029DFE641}"/>
              </a:ext>
            </a:extLst>
          </p:cNvPr>
          <p:cNvSpPr/>
          <p:nvPr/>
        </p:nvSpPr>
        <p:spPr>
          <a:xfrm>
            <a:off x="1682228" y="4755532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2" name="Cloud 11">
            <a:extLst>
              <a:ext uri="{FF2B5EF4-FFF2-40B4-BE49-F238E27FC236}">
                <a16:creationId xmlns:a16="http://schemas.microsoft.com/office/drawing/2014/main" id="{6181ECC0-1D31-754A-B3A1-06699225C27B}"/>
              </a:ext>
            </a:extLst>
          </p:cNvPr>
          <p:cNvSpPr/>
          <p:nvPr/>
        </p:nvSpPr>
        <p:spPr>
          <a:xfrm>
            <a:off x="1220947" y="5912233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3" name="Cloud 12">
            <a:extLst>
              <a:ext uri="{FF2B5EF4-FFF2-40B4-BE49-F238E27FC236}">
                <a16:creationId xmlns:a16="http://schemas.microsoft.com/office/drawing/2014/main" id="{482650E5-CDDD-294E-BC4F-02BC1A4D7FBB}"/>
              </a:ext>
            </a:extLst>
          </p:cNvPr>
          <p:cNvSpPr/>
          <p:nvPr/>
        </p:nvSpPr>
        <p:spPr>
          <a:xfrm>
            <a:off x="1539353" y="6303519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9635DEAB-783A-C846-B7AD-617414C8F6C7}"/>
              </a:ext>
            </a:extLst>
          </p:cNvPr>
          <p:cNvSpPr/>
          <p:nvPr/>
        </p:nvSpPr>
        <p:spPr>
          <a:xfrm>
            <a:off x="1220947" y="5226859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A019A730-D27C-924B-8225-BF508FE2281E}"/>
              </a:ext>
            </a:extLst>
          </p:cNvPr>
          <p:cNvSpPr/>
          <p:nvPr/>
        </p:nvSpPr>
        <p:spPr>
          <a:xfrm>
            <a:off x="1682228" y="5623046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83918E2C-6FF0-5040-9079-14F4A08C87A4}"/>
              </a:ext>
            </a:extLst>
          </p:cNvPr>
          <p:cNvSpPr/>
          <p:nvPr/>
        </p:nvSpPr>
        <p:spPr>
          <a:xfrm>
            <a:off x="1396478" y="373957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8C01C76-A82C-4946-B1A9-8B175E1CE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249216">
            <a:off x="5973707" y="4218304"/>
            <a:ext cx="1047750" cy="3228975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FE9F99A-61E1-0448-BF11-5FCC45BE3671}"/>
              </a:ext>
            </a:extLst>
          </p:cNvPr>
          <p:cNvCxnSpPr>
            <a:cxnSpLocks/>
          </p:cNvCxnSpPr>
          <p:nvPr/>
        </p:nvCxnSpPr>
        <p:spPr>
          <a:xfrm>
            <a:off x="520178" y="6248400"/>
            <a:ext cx="7709422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3FF3C9-0F6E-A14C-B6AC-F38AF38CBBE7}"/>
              </a:ext>
            </a:extLst>
          </p:cNvPr>
          <p:cNvSpPr txBox="1"/>
          <p:nvPr/>
        </p:nvSpPr>
        <p:spPr>
          <a:xfrm>
            <a:off x="1304139" y="3289795"/>
            <a:ext cx="6799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Face-on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241051-003F-EA43-91DA-542C3DA8E63B}"/>
              </a:ext>
            </a:extLst>
          </p:cNvPr>
          <p:cNvSpPr txBox="1"/>
          <p:nvPr/>
        </p:nvSpPr>
        <p:spPr>
          <a:xfrm>
            <a:off x="6765005" y="4800582"/>
            <a:ext cx="10663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Highly-inclined</a:t>
            </a:r>
          </a:p>
        </p:txBody>
      </p:sp>
    </p:spTree>
    <p:extLst>
      <p:ext uri="{BB962C8B-B14F-4D97-AF65-F5344CB8AC3E}">
        <p14:creationId xmlns:p14="http://schemas.microsoft.com/office/powerpoint/2010/main" val="29041207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685800"/>
            <a:ext cx="8229600" cy="6172200"/>
          </a:xfrm>
        </p:spPr>
        <p:txBody>
          <a:bodyPr/>
          <a:lstStyle/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2: A Catalogue of Nearby Galaxies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Diameters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Inclination, PA, B-band magnitudes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solidFill>
                  <a:schemeClr val="bg1"/>
                </a:solidFill>
                <a:latin typeface="Avenir Next" panose="020B0503020202020204" pitchFamily="34" charset="0"/>
                <a:cs typeface="Al Nile" pitchFamily="2" charset="-78"/>
              </a:rPr>
              <a:t>Ch 3: Probing Large Galaxy Halos at z~0 with Automated Ly𝛂-Absorption Matching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COS Spectra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The Likelihood Method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 effect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solidFill>
                  <a:srgbClr val="FFC000"/>
                </a:solidFill>
                <a:latin typeface="Avenir Next" panose="020B0503020202020204" pitchFamily="34" charset="0"/>
                <a:cs typeface="Al Nile" pitchFamily="2" charset="-78"/>
              </a:rPr>
              <a:t>Ch 4: Evidence for a Rotation Component in the CGM of Nearby Galaxies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SALT data (!)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Halo Rotation Model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Co-rotation fraction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b-parameter separation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5: The Environmental Dependence of Ly𝛂 Absorption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D</a:t>
            </a:r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etection Fraction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EW CDF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EW as a function of impact parameter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 dependence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Azimuth bimodality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Conclusions</a:t>
            </a: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1657350" y="234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Outline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792911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1143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Evidence for a Rotation Component in the CGM of Nearby Galaxies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238AE6-A117-6F4D-A6B2-13B919C4546C}"/>
              </a:ext>
            </a:extLst>
          </p:cNvPr>
          <p:cNvSpPr txBox="1"/>
          <p:nvPr/>
        </p:nvSpPr>
        <p:spPr>
          <a:xfrm>
            <a:off x="6735241" y="7744226"/>
            <a:ext cx="14895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</a:rPr>
              <a:t>French &amp; </a:t>
            </a:r>
            <a:r>
              <a:rPr lang="en-US" sz="1000" dirty="0" err="1">
                <a:solidFill>
                  <a:schemeClr val="tx1"/>
                </a:solidFill>
              </a:rPr>
              <a:t>Wakker</a:t>
            </a:r>
            <a:r>
              <a:rPr lang="en-US" sz="1000" dirty="0">
                <a:solidFill>
                  <a:schemeClr val="tx1"/>
                </a:solidFill>
              </a:rPr>
              <a:t> 2017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EA5B1-E98A-AB45-B333-76DE48D95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2590800"/>
            <a:ext cx="4170361" cy="4170361"/>
          </a:xfrm>
          <a:prstGeom prst="rect">
            <a:avLst/>
          </a:prstGeom>
        </p:spPr>
      </p:pic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209E370B-8B1E-C44F-AB1F-B03E5E274B58}"/>
              </a:ext>
            </a:extLst>
          </p:cNvPr>
          <p:cNvSpPr txBox="1">
            <a:spLocks/>
          </p:cNvSpPr>
          <p:nvPr/>
        </p:nvSpPr>
        <p:spPr>
          <a:xfrm>
            <a:off x="380998" y="1524000"/>
            <a:ext cx="4495802" cy="243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Do Ly⍺ absorbers co-rotate?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Simulations (e.g., Stewart+ 2011) suggest yes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Observations have been limited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82FF725-CF5B-FA4A-9C8C-1C37DCB1CDDE}"/>
              </a:ext>
            </a:extLst>
          </p:cNvPr>
          <p:cNvSpPr txBox="1"/>
          <p:nvPr/>
        </p:nvSpPr>
        <p:spPr>
          <a:xfrm>
            <a:off x="7813072" y="6352401"/>
            <a:ext cx="1178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Stewart+ 2011</a:t>
            </a:r>
          </a:p>
        </p:txBody>
      </p:sp>
    </p:spTree>
    <p:extLst>
      <p:ext uri="{BB962C8B-B14F-4D97-AF65-F5344CB8AC3E}">
        <p14:creationId xmlns:p14="http://schemas.microsoft.com/office/powerpoint/2010/main" val="23765158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gm_nature.jpg">
            <a:extLst>
              <a:ext uri="{FF2B5EF4-FFF2-40B4-BE49-F238E27FC236}">
                <a16:creationId xmlns:a16="http://schemas.microsoft.com/office/drawing/2014/main" id="{005960E3-2BAF-0545-A7B1-0F01F41E92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3202371" y="2626883"/>
            <a:ext cx="5713029" cy="4015301"/>
          </a:xfrm>
          <a:prstGeom prst="rect">
            <a:avLst/>
          </a:prstGeom>
        </p:spPr>
      </p:pic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1143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Evidence for a Rotation Component in the CGM of Nearby Galaxies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238AE6-A117-6F4D-A6B2-13B919C4546C}"/>
              </a:ext>
            </a:extLst>
          </p:cNvPr>
          <p:cNvSpPr txBox="1"/>
          <p:nvPr/>
        </p:nvSpPr>
        <p:spPr>
          <a:xfrm>
            <a:off x="6735241" y="7744226"/>
            <a:ext cx="14895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</a:rPr>
              <a:t>French &amp; </a:t>
            </a:r>
            <a:r>
              <a:rPr lang="en-US" sz="1000" dirty="0" err="1">
                <a:solidFill>
                  <a:schemeClr val="tx1"/>
                </a:solidFill>
              </a:rPr>
              <a:t>Wakker</a:t>
            </a:r>
            <a:r>
              <a:rPr lang="en-US" sz="1000" dirty="0">
                <a:solidFill>
                  <a:schemeClr val="tx1"/>
                </a:solidFill>
              </a:rPr>
              <a:t> 2017</a:t>
            </a:r>
          </a:p>
        </p:txBody>
      </p:sp>
      <p:sp>
        <p:nvSpPr>
          <p:cNvPr id="22" name="Text Placeholder 1">
            <a:extLst>
              <a:ext uri="{FF2B5EF4-FFF2-40B4-BE49-F238E27FC236}">
                <a16:creationId xmlns:a16="http://schemas.microsoft.com/office/drawing/2014/main" id="{209E370B-8B1E-C44F-AB1F-B03E5E274B58}"/>
              </a:ext>
            </a:extLst>
          </p:cNvPr>
          <p:cNvSpPr txBox="1">
            <a:spLocks/>
          </p:cNvSpPr>
          <p:nvPr/>
        </p:nvSpPr>
        <p:spPr>
          <a:xfrm>
            <a:off x="380998" y="1524000"/>
            <a:ext cx="4495802" cy="243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Do Ly⍺ absorbers co-rotate?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What can we see with a QSO sightline?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9" name="Shape 39">
            <a:extLst>
              <a:ext uri="{FF2B5EF4-FFF2-40B4-BE49-F238E27FC236}">
                <a16:creationId xmlns:a16="http://schemas.microsoft.com/office/drawing/2014/main" id="{3B2F3491-3AFE-554E-9486-5A41FD0F6524}"/>
              </a:ext>
            </a:extLst>
          </p:cNvPr>
          <p:cNvSpPr txBox="1"/>
          <p:nvPr/>
        </p:nvSpPr>
        <p:spPr>
          <a:xfrm>
            <a:off x="7955288" y="6594294"/>
            <a:ext cx="1188712" cy="15973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1AFEAD-12C5-3249-A3C5-75424D604535}"/>
              </a:ext>
            </a:extLst>
          </p:cNvPr>
          <p:cNvCxnSpPr>
            <a:cxnSpLocks/>
          </p:cNvCxnSpPr>
          <p:nvPr/>
        </p:nvCxnSpPr>
        <p:spPr>
          <a:xfrm>
            <a:off x="7543800" y="3516135"/>
            <a:ext cx="609600" cy="1734224"/>
          </a:xfrm>
          <a:prstGeom prst="straightConnector1">
            <a:avLst/>
          </a:prstGeom>
          <a:ln w="34925"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513D431D-F94F-C04A-804E-54C1A53634AD}"/>
              </a:ext>
            </a:extLst>
          </p:cNvPr>
          <p:cNvSpPr/>
          <p:nvPr/>
        </p:nvSpPr>
        <p:spPr>
          <a:xfrm rot="555322" flipV="1">
            <a:off x="6421381" y="4778557"/>
            <a:ext cx="1090766" cy="861017"/>
          </a:xfrm>
          <a:prstGeom prst="arc">
            <a:avLst/>
          </a:prstGeom>
          <a:ln w="38100">
            <a:solidFill>
              <a:srgbClr val="FE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FF00"/>
              </a:solidFill>
              <a:highlight>
                <a:srgbClr val="FFFF0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A6D256-8AB3-954B-A9FC-23AD4F5539CB}"/>
              </a:ext>
            </a:extLst>
          </p:cNvPr>
          <p:cNvSpPr txBox="1"/>
          <p:nvPr/>
        </p:nvSpPr>
        <p:spPr>
          <a:xfrm>
            <a:off x="7848600" y="4074791"/>
            <a:ext cx="114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EFF00"/>
                </a:solidFill>
                <a:latin typeface="Avenir Next" panose="020B0503020202020204" pitchFamily="34" charset="0"/>
              </a:rPr>
              <a:t>Velocity?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925FF28-B7D1-B749-BD44-61597B88DEAB}"/>
              </a:ext>
            </a:extLst>
          </p:cNvPr>
          <p:cNvCxnSpPr>
            <a:cxnSpLocks/>
          </p:cNvCxnSpPr>
          <p:nvPr/>
        </p:nvCxnSpPr>
        <p:spPr>
          <a:xfrm flipV="1">
            <a:off x="7498080" y="5097426"/>
            <a:ext cx="49179" cy="212700"/>
          </a:xfrm>
          <a:prstGeom prst="straightConnector1">
            <a:avLst/>
          </a:prstGeom>
          <a:ln w="38100">
            <a:solidFill>
              <a:srgbClr val="FE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B0CBD95-1552-D84A-9876-5CA3C6DEC7EB}"/>
              </a:ext>
            </a:extLst>
          </p:cNvPr>
          <p:cNvSpPr txBox="1"/>
          <p:nvPr/>
        </p:nvSpPr>
        <p:spPr>
          <a:xfrm>
            <a:off x="6528192" y="5584076"/>
            <a:ext cx="1335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rgbClr val="FEFF00"/>
                </a:solidFill>
                <a:latin typeface="Avenir Next" panose="020B0503020202020204" pitchFamily="34" charset="0"/>
              </a:rPr>
              <a:t>V</a:t>
            </a:r>
            <a:r>
              <a:rPr lang="en-US" sz="1800" baseline="-25000" dirty="0" err="1">
                <a:solidFill>
                  <a:srgbClr val="FEFF00"/>
                </a:solidFill>
                <a:latin typeface="Avenir Next" panose="020B0503020202020204" pitchFamily="34" charset="0"/>
              </a:rPr>
              <a:t>rotation</a:t>
            </a:r>
            <a:endParaRPr lang="en-US" sz="1800" dirty="0">
              <a:solidFill>
                <a:srgbClr val="FEFF00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7800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1143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Evidence for a Rotation Component in the CGM of Nearby Galaxies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238AE6-A117-6F4D-A6B2-13B919C4546C}"/>
              </a:ext>
            </a:extLst>
          </p:cNvPr>
          <p:cNvSpPr txBox="1"/>
          <p:nvPr/>
        </p:nvSpPr>
        <p:spPr>
          <a:xfrm>
            <a:off x="6735241" y="7744226"/>
            <a:ext cx="14895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</a:rPr>
              <a:t>French &amp; </a:t>
            </a:r>
            <a:r>
              <a:rPr lang="en-US" sz="1000" dirty="0" err="1">
                <a:solidFill>
                  <a:schemeClr val="tx1"/>
                </a:solidFill>
              </a:rPr>
              <a:t>Wakker</a:t>
            </a:r>
            <a:r>
              <a:rPr lang="en-US" sz="1000" dirty="0">
                <a:solidFill>
                  <a:schemeClr val="tx1"/>
                </a:solidFill>
              </a:rPr>
              <a:t> 2017</a:t>
            </a:r>
          </a:p>
        </p:txBody>
      </p:sp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BE34E0A9-547A-D54A-9133-75481F645442}"/>
              </a:ext>
            </a:extLst>
          </p:cNvPr>
          <p:cNvSpPr txBox="1">
            <a:spLocks/>
          </p:cNvSpPr>
          <p:nvPr/>
        </p:nvSpPr>
        <p:spPr>
          <a:xfrm>
            <a:off x="380998" y="1524000"/>
            <a:ext cx="5334002" cy="1905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Halo rotation model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1. Input rotation curve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99A5EF-D4A7-CF45-8B33-959D61CB6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701389"/>
            <a:ext cx="5480050" cy="3987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03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57198" y="457200"/>
            <a:ext cx="82296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Does the gas care about the galaxies?</a:t>
            </a:r>
            <a:endParaRPr lang="en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22467" y="1631772"/>
            <a:ext cx="7899062" cy="4186623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Gas and galaxies should follow the same DM potential</a:t>
            </a: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Galaxies need to continue accreting gas over cosmic time to match observations</a:t>
            </a:r>
          </a:p>
          <a:p>
            <a:pPr marL="371475" indent="-342900" algn="l">
              <a:buFont typeface="Lucida Grande"/>
              <a:buChar char="●"/>
            </a:pPr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Feedback kicks gas out of galaxies</a:t>
            </a:r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marL="342900" indent="-314325" algn="l">
              <a:buClr>
                <a:srgbClr val="FFFFFF"/>
              </a:buClr>
              <a:buFont typeface="Arial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How do the properties of halo gas correlate with nearby galaxy properties?</a:t>
            </a:r>
            <a:endParaRPr lang="en-US" sz="2000" i="1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" sz="2000" dirty="0">
              <a:solidFill>
                <a:schemeClr val="lt1"/>
              </a:solidFill>
            </a:endParaRPr>
          </a:p>
          <a:p>
            <a:pPr marL="342900" algn="l"/>
            <a:endParaRPr sz="2000" dirty="0">
              <a:solidFill>
                <a:srgbClr val="FFFFFF"/>
              </a:solidFill>
            </a:endParaRPr>
          </a:p>
          <a:p>
            <a:pPr marL="342900" indent="342900" algn="l"/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" name="Up-Down Arrow 1"/>
          <p:cNvSpPr/>
          <p:nvPr/>
        </p:nvSpPr>
        <p:spPr>
          <a:xfrm>
            <a:off x="4422155" y="3200400"/>
            <a:ext cx="299687" cy="451189"/>
          </a:xfrm>
          <a:prstGeom prst="upDownArrow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Shape 60"/>
          <p:cNvSpPr/>
          <p:nvPr/>
        </p:nvSpPr>
        <p:spPr>
          <a:xfrm>
            <a:off x="596424" y="4676895"/>
            <a:ext cx="363314" cy="395437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 w="19050" cap="flat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/>
          </a:p>
        </p:txBody>
      </p:sp>
    </p:spTree>
    <p:extLst>
      <p:ext uri="{BB962C8B-B14F-4D97-AF65-F5344CB8AC3E}">
        <p14:creationId xmlns:p14="http://schemas.microsoft.com/office/powerpoint/2010/main" val="3217712907"/>
      </p:ext>
    </p:extLst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1143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Evidence for a Rotation Component in the CGM of Nearby Galaxies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238AE6-A117-6F4D-A6B2-13B919C4546C}"/>
              </a:ext>
            </a:extLst>
          </p:cNvPr>
          <p:cNvSpPr txBox="1"/>
          <p:nvPr/>
        </p:nvSpPr>
        <p:spPr>
          <a:xfrm>
            <a:off x="6735241" y="7744226"/>
            <a:ext cx="14895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/>
                </a:solidFill>
              </a:rPr>
              <a:t>French &amp; </a:t>
            </a:r>
            <a:r>
              <a:rPr lang="en-US" sz="1000" dirty="0" err="1">
                <a:solidFill>
                  <a:schemeClr val="tx1"/>
                </a:solidFill>
              </a:rPr>
              <a:t>Wakker</a:t>
            </a:r>
            <a:r>
              <a:rPr lang="en-US" sz="1000" dirty="0">
                <a:solidFill>
                  <a:schemeClr val="tx1"/>
                </a:solidFill>
              </a:rPr>
              <a:t> 2017</a:t>
            </a:r>
          </a:p>
        </p:txBody>
      </p:sp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BE34E0A9-547A-D54A-9133-75481F645442}"/>
              </a:ext>
            </a:extLst>
          </p:cNvPr>
          <p:cNvSpPr txBox="1">
            <a:spLocks/>
          </p:cNvSpPr>
          <p:nvPr/>
        </p:nvSpPr>
        <p:spPr>
          <a:xfrm>
            <a:off x="380998" y="1524000"/>
            <a:ext cx="5334002" cy="1905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Halo rotation model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1. Input rotation curve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2. Extend via linear spline and NFW profile fits</a:t>
            </a:r>
          </a:p>
          <a:p>
            <a:pPr marL="457200" lvl="1" algn="l">
              <a:lnSpc>
                <a:spcPct val="150000"/>
              </a:lnSpc>
              <a:buNone/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99A5EF-D4A7-CF45-8B33-959D61CB6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6949" y="1518138"/>
            <a:ext cx="2924188" cy="21277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14BB98-93B5-6E42-9632-4CA38596C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137" y="3657600"/>
            <a:ext cx="4064000" cy="30643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F9586-36FC-6347-9C4A-9F491B2A0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6" y="3657600"/>
            <a:ext cx="4126439" cy="30560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661D69-4959-3345-A269-E466A26983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026"/>
          <a:stretch/>
        </p:blipFill>
        <p:spPr>
          <a:xfrm>
            <a:off x="636055" y="3657600"/>
            <a:ext cx="202145" cy="306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3932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1143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Evidence for a Rotation Component in the CGM of Nearby Galaxies</a:t>
            </a:r>
          </a:p>
        </p:txBody>
      </p:sp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BE34E0A9-547A-D54A-9133-75481F645442}"/>
              </a:ext>
            </a:extLst>
          </p:cNvPr>
          <p:cNvSpPr txBox="1">
            <a:spLocks/>
          </p:cNvSpPr>
          <p:nvPr/>
        </p:nvSpPr>
        <p:spPr>
          <a:xfrm>
            <a:off x="380998" y="1524000"/>
            <a:ext cx="4572002" cy="1905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Halo rotation model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1. Input rotation curve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2. Extend via linear spline and NFW profile fits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3. Build 3D halo from resulting profiles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14BB98-93B5-6E42-9632-4CA38596C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4948623"/>
            <a:ext cx="2330108" cy="17569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F9586-36FC-6347-9C4A-9F491B2A0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4948623"/>
            <a:ext cx="2364473" cy="17511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661D69-4959-3345-A269-E466A26983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5026"/>
          <a:stretch/>
        </p:blipFill>
        <p:spPr>
          <a:xfrm>
            <a:off x="228600" y="4952436"/>
            <a:ext cx="115830" cy="17473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226C8C-086E-F449-A6AE-0A727F3DBE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0908" y="1608157"/>
            <a:ext cx="4055765" cy="509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1343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66800"/>
            <a:ext cx="8610600" cy="111252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41167006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1066800"/>
            <a:ext cx="8558201" cy="1474087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>
                <a:solidFill>
                  <a:srgbClr val="FFC000"/>
                </a:solidFill>
              </a:rPr>
              <a:t>Step 2: Model rotating halo based on rotation curve </a:t>
            </a:r>
            <a:r>
              <a:rPr lang="mr-IN" sz="1800" dirty="0">
                <a:solidFill>
                  <a:srgbClr val="FFC000"/>
                </a:solidFill>
              </a:rPr>
              <a:t>–</a:t>
            </a:r>
            <a:r>
              <a:rPr lang="en-US" sz="1800" dirty="0">
                <a:solidFill>
                  <a:srgbClr val="FFC000"/>
                </a:solidFill>
              </a:rPr>
              <a:t> project onto sightline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35961414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101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034826-CB72-9947-8E28-970E5FF7A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40" y="1440294"/>
            <a:ext cx="8126560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497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8094563" cy="4587085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29 galaxies: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12 new rotation curves taken with SALT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17 additional from literature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41 nearby QSOs: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65 individual Ly-alpha component-galaxy matchups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1473983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506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43%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539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63%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AAF62-3703-5F40-BECF-612571C30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0DD6A-A47A-0F4B-9E7E-F2B22C5B0F5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255708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00050" y="474789"/>
            <a:ext cx="83439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Probing the CGM with QSO absorption</a:t>
            </a:r>
            <a:endParaRPr lang="en" sz="3450" dirty="0"/>
          </a:p>
        </p:txBody>
      </p:sp>
      <p:pic>
        <p:nvPicPr>
          <p:cNvPr id="2" name="Picture 1" descr="cgm_natur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987612" y="1802662"/>
            <a:ext cx="5932946" cy="4169865"/>
          </a:xfrm>
          <a:prstGeom prst="rect">
            <a:avLst/>
          </a:prstGeom>
        </p:spPr>
      </p:pic>
      <p:sp>
        <p:nvSpPr>
          <p:cNvPr id="5" name="Shape 39"/>
          <p:cNvSpPr txBox="1"/>
          <p:nvPr/>
        </p:nvSpPr>
        <p:spPr>
          <a:xfrm>
            <a:off x="8096740" y="59296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 rot="4559869">
            <a:off x="6833560" y="3359030"/>
            <a:ext cx="349249" cy="1312335"/>
          </a:xfrm>
          <a:prstGeom prst="rightBrac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TextBox 5"/>
          <p:cNvSpPr txBox="1"/>
          <p:nvPr/>
        </p:nvSpPr>
        <p:spPr>
          <a:xfrm>
            <a:off x="6367790" y="4158317"/>
            <a:ext cx="1444626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Impact parameter (</a:t>
            </a:r>
            <a:r>
              <a:rPr lang="en" sz="1050" i="1" dirty="0">
                <a:solidFill>
                  <a:srgbClr val="FFFF00"/>
                </a:solidFill>
              </a:rPr>
              <a:t>ρ</a:t>
            </a:r>
            <a:r>
              <a:rPr lang="en-US" sz="1050" i="1" dirty="0">
                <a:solidFill>
                  <a:srgbClr val="FFFF00"/>
                </a:solidFill>
              </a:rPr>
              <a:t>)</a:t>
            </a:r>
            <a:endParaRPr lang="en-US" sz="105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54000" y="2653041"/>
            <a:ext cx="659910" cy="1831824"/>
          </a:xfrm>
          <a:prstGeom prst="straightConnector1">
            <a:avLst/>
          </a:prstGeom>
          <a:ln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826455" y="3326590"/>
            <a:ext cx="3642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ΔV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85" y="5514205"/>
            <a:ext cx="3543300" cy="352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050" y="1714501"/>
            <a:ext cx="25113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Can’t uniformly sample a single halo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Must rely on serendipitous QSO locations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Build a sample of single galaxy-QSO pairs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Impact parameter and ΔV give absorber position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760465"/>
      </p:ext>
    </p:extLst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487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 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1.5 L* and lower:</a:t>
            </a:r>
            <a:endParaRPr lang="en-US" sz="2200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77%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72683-C801-5844-88ED-929AF35F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831ED3-6589-634D-99F8-A3B25195A773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1455098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106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0.5 L* and lower: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90%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9FFD59-209C-974E-B54D-77DAE4D0F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1378429"/>
            <a:ext cx="5499100" cy="5403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2FE5B0-AD6E-E040-ADE0-6E1EF4B3AE86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0983178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726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AFE02C-971D-DE41-A847-EA2809D81A79}"/>
              </a:ext>
            </a:extLst>
          </p:cNvPr>
          <p:cNvSpPr txBox="1"/>
          <p:nvPr/>
        </p:nvSpPr>
        <p:spPr>
          <a:xfrm>
            <a:off x="3155950" y="4744442"/>
            <a:ext cx="5873750" cy="523220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Evidence of cold – mode accretion?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F7339C-94CB-104F-B840-D482A2E062A3}"/>
              </a:ext>
            </a:extLst>
          </p:cNvPr>
          <p:cNvCxnSpPr>
            <a:cxnSpLocks/>
          </p:cNvCxnSpPr>
          <p:nvPr/>
        </p:nvCxnSpPr>
        <p:spPr>
          <a:xfrm flipV="1">
            <a:off x="7653288" y="4202755"/>
            <a:ext cx="533400" cy="60960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6879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reduced, identified AND measured: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8D67D5-2E33-1744-B9C3-132AA144D6F6}"/>
              </a:ext>
            </a:extLst>
          </p:cNvPr>
          <p:cNvSpPr txBox="1"/>
          <p:nvPr/>
        </p:nvSpPr>
        <p:spPr>
          <a:xfrm>
            <a:off x="3643798" y="221811"/>
            <a:ext cx="192873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Results!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EC2EDF-4125-AC49-9155-AE58BAB070D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F2E22F-D085-9045-83B5-E54508EDF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5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89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07A8E1C-336D-AA4A-B31A-7E27440FDFAC}"/>
              </a:ext>
            </a:extLst>
          </p:cNvPr>
          <p:cNvSpPr txBox="1">
            <a:spLocks/>
          </p:cNvSpPr>
          <p:nvPr/>
        </p:nvSpPr>
        <p:spPr>
          <a:xfrm>
            <a:off x="252275" y="251460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39C0DB-DD1F-EC4A-AE3D-D0AD1AA58F41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DC0E32-08A4-8444-904F-6DEFF4B06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1DC955-544C-D046-A824-06A51CDA89F8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9807396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5EAE03-4C01-2648-A2B9-DFCB06F1F385}"/>
              </a:ext>
            </a:extLst>
          </p:cNvPr>
          <p:cNvSpPr txBox="1"/>
          <p:nvPr/>
        </p:nvSpPr>
        <p:spPr>
          <a:xfrm>
            <a:off x="7355866" y="567252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7B0E2FEA-7740-EE45-ADB7-116B8546ABA0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9FAA8A-FC72-5844-9EF0-50AA989CF7F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D5FD7A-30E7-F849-B853-AA1063157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4587CF-74B3-8B48-BBA8-068C914C3CE7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510220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5DDE0E0-5D85-6D45-923C-9DEFD8F42A1D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B43CAA-A31A-2241-A786-D5180A12482C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FAFA33-8796-B045-B719-D5237E905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412088-E2F3-104F-993B-847819C08598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89199320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607A7D72-6E54-1A43-B928-97640A288B47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  <a:endParaRPr lang="en-US" dirty="0"/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C2788-C4FC-9845-A104-3774D12AF6DD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7C303B-6C03-A043-BF78-66B5852DC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8E6E2E-C552-E04E-B18D-192CEFD699EC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8953779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380AAF-20FA-2A4B-8581-77E41C06E0E5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85345A-F87A-9A42-BBB6-49F43DEC5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991328-3475-A74B-AB4C-7CC811501EF6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023387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8625" y="1371600"/>
            <a:ext cx="8286750" cy="5238750"/>
          </a:xfrm>
        </p:spPr>
        <p:txBody>
          <a:bodyPr/>
          <a:lstStyle/>
          <a:p>
            <a:pPr algn="l"/>
            <a:r>
              <a:rPr lang="en-US" sz="2200" dirty="0"/>
              <a:t> Use archival COS sightlines (~700 total)</a:t>
            </a:r>
          </a:p>
          <a:p>
            <a:pPr marL="685800" lvl="1" indent="-339329" algn="l"/>
            <a:r>
              <a:rPr lang="en-US" sz="1800" dirty="0"/>
              <a:t> Catalog Ly-alpha lines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Correlate with galaxy environment</a:t>
            </a:r>
          </a:p>
          <a:p>
            <a:pPr marL="685800" lvl="1" indent="-339329" algn="l"/>
            <a:r>
              <a:rPr lang="en-US" sz="1800" dirty="0"/>
              <a:t>IMPORTANT! Have to know where the galaxies are!</a:t>
            </a:r>
          </a:p>
          <a:p>
            <a:pPr marL="685800" lvl="1" indent="-339329" algn="l"/>
            <a:r>
              <a:rPr lang="en-US" sz="1800" dirty="0"/>
              <a:t>Limit search to </a:t>
            </a:r>
            <a:r>
              <a:rPr lang="en-US" sz="1800" i="1" dirty="0" err="1"/>
              <a:t>cz</a:t>
            </a:r>
            <a:r>
              <a:rPr lang="en-US" sz="1800" i="1" dirty="0"/>
              <a:t> &lt; 10,000 km/s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Ask:</a:t>
            </a:r>
          </a:p>
          <a:p>
            <a:pPr marL="685800" lvl="1" indent="-339329" algn="l"/>
            <a:r>
              <a:rPr lang="en-US" sz="1800" dirty="0"/>
              <a:t>1. Ly-alpha EW – vs –  galaxy proximity, size, orientation</a:t>
            </a:r>
          </a:p>
          <a:p>
            <a:pPr marL="685800" lvl="1" indent="-339329" algn="l"/>
            <a:endParaRPr lang="en-US" sz="1800" dirty="0"/>
          </a:p>
          <a:p>
            <a:pPr marL="685800" lvl="1" indent="-339329" algn="l"/>
            <a:r>
              <a:rPr lang="en-US" sz="1800" dirty="0"/>
              <a:t>2. Ly-alpha velocity – vs – galaxy rotation (co-rotation?)</a:t>
            </a:r>
          </a:p>
          <a:p>
            <a:pPr marL="685800" lvl="1" indent="-339329" algn="l"/>
            <a:endParaRPr lang="en-US" sz="1800" dirty="0"/>
          </a:p>
          <a:p>
            <a:pPr marL="346471" lvl="1" algn="l">
              <a:buNone/>
            </a:pPr>
            <a:endParaRPr lang="en-US" sz="2100" dirty="0"/>
          </a:p>
        </p:txBody>
      </p:sp>
      <p:sp>
        <p:nvSpPr>
          <p:cNvPr id="3" name="Shape 30"/>
          <p:cNvSpPr txBox="1">
            <a:spLocks/>
          </p:cNvSpPr>
          <p:nvPr/>
        </p:nvSpPr>
        <p:spPr>
          <a:xfrm>
            <a:off x="1657350" y="3048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chemeClr val="bg1"/>
                </a:solidFill>
              </a:rPr>
              <a:t>Science </a:t>
            </a:r>
            <a:r>
              <a:rPr lang="en" sz="3450" b="1" dirty="0">
                <a:solidFill>
                  <a:schemeClr val="bg1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222596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B4D3EC-3D1D-8947-BDA5-950F694A8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EFDE21-86CB-2D42-9DA3-AA115E57889B}"/>
              </a:ext>
            </a:extLst>
          </p:cNvPr>
          <p:cNvCxnSpPr>
            <a:cxnSpLocks/>
          </p:cNvCxnSpPr>
          <p:nvPr/>
        </p:nvCxnSpPr>
        <p:spPr>
          <a:xfrm>
            <a:off x="5147266" y="2439904"/>
            <a:ext cx="838200" cy="67139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8DA6D8-90EA-8E40-90D8-CC6DA956EBC1}"/>
              </a:ext>
            </a:extLst>
          </p:cNvPr>
          <p:cNvSpPr txBox="1"/>
          <p:nvPr/>
        </p:nvSpPr>
        <p:spPr>
          <a:xfrm>
            <a:off x="3693355" y="1905000"/>
            <a:ext cx="5298245" cy="47705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More galaxies nearby =&gt; higher 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EB32EC-DCF8-824B-AFCA-162F34126AB4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26162873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599" y="1200073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 Associated absorbers are bimodally distributed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>
                <a:solidFill>
                  <a:srgbClr val="F05734"/>
                </a:solidFill>
              </a:rPr>
              <a:t> Absorbers near 2+ galaxies are NOT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410943" y="66294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410389"/>
            <a:ext cx="6362700" cy="41228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287ACE-B983-4744-A70B-7B839E839C25}"/>
              </a:ext>
            </a:extLst>
          </p:cNvPr>
          <p:cNvSpPr txBox="1"/>
          <p:nvPr/>
        </p:nvSpPr>
        <p:spPr>
          <a:xfrm>
            <a:off x="2698531" y="613930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Major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524AB1-E6B7-8144-A83E-98A498EDCB5B}"/>
              </a:ext>
            </a:extLst>
          </p:cNvPr>
          <p:cNvSpPr txBox="1"/>
          <p:nvPr/>
        </p:nvSpPr>
        <p:spPr>
          <a:xfrm>
            <a:off x="8236650" y="613930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Minor</a:t>
            </a:r>
          </a:p>
        </p:txBody>
      </p:sp>
    </p:spTree>
    <p:extLst>
      <p:ext uri="{BB962C8B-B14F-4D97-AF65-F5344CB8AC3E}">
        <p14:creationId xmlns:p14="http://schemas.microsoft.com/office/powerpoint/2010/main" val="8970478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80998" y="1100664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Similar to </a:t>
            </a:r>
            <a:r>
              <a:rPr lang="en-US" sz="2200" b="1" dirty="0" err="1"/>
              <a:t>MgII</a:t>
            </a:r>
            <a:r>
              <a:rPr lang="en-US" sz="2200" b="1" dirty="0"/>
              <a:t> azimuth dependence (</a:t>
            </a:r>
            <a:r>
              <a:rPr lang="en-US" sz="2200" b="1" dirty="0" err="1"/>
              <a:t>Kacprzak</a:t>
            </a:r>
            <a:r>
              <a:rPr lang="en-US" sz="2200" b="1" dirty="0"/>
              <a:t>+ 2012)</a:t>
            </a:r>
          </a:p>
          <a:p>
            <a:pPr marL="685800" lvl="1" indent="-285750" algn="l">
              <a:lnSpc>
                <a:spcPct val="150000"/>
              </a:lnSpc>
              <a:buClrTx/>
              <a:buSzTx/>
            </a:pPr>
            <a:r>
              <a:rPr lang="en-US" sz="2000" dirty="0">
                <a:solidFill>
                  <a:schemeClr val="bg1"/>
                </a:solidFill>
              </a:rPr>
              <a:t>Shifted away from major/minor axis slightly?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3752" y="6234496"/>
            <a:ext cx="2310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French &amp; </a:t>
            </a:r>
            <a:r>
              <a:rPr lang="en-US" sz="1200" dirty="0" err="1">
                <a:solidFill>
                  <a:schemeClr val="bg1"/>
                </a:solidFill>
              </a:rPr>
              <a:t>Wakker</a:t>
            </a:r>
            <a:r>
              <a:rPr lang="en-US" sz="12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582" y="2971800"/>
            <a:ext cx="5035217" cy="3262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3D6437-07E6-0F40-A58C-A2695448B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971800"/>
            <a:ext cx="3784727" cy="32626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B3198F-7197-CF46-918D-5460D40FD438}"/>
              </a:ext>
            </a:extLst>
          </p:cNvPr>
          <p:cNvSpPr txBox="1"/>
          <p:nvPr/>
        </p:nvSpPr>
        <p:spPr>
          <a:xfrm>
            <a:off x="48643" y="6265231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Kacprzak</a:t>
            </a:r>
            <a:r>
              <a:rPr lang="en-US" sz="1200" dirty="0">
                <a:solidFill>
                  <a:schemeClr val="bg1"/>
                </a:solidFill>
              </a:rPr>
              <a:t>+ 2012</a:t>
            </a:r>
          </a:p>
        </p:txBody>
      </p:sp>
    </p:spTree>
    <p:extLst>
      <p:ext uri="{BB962C8B-B14F-4D97-AF65-F5344CB8AC3E}">
        <p14:creationId xmlns:p14="http://schemas.microsoft.com/office/powerpoint/2010/main" val="10755812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9666" y="963942"/>
            <a:ext cx="5314950" cy="582513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200" b="1" dirty="0"/>
              <a:t>Correlating Ly-alpha from COS spectra with nearby galaxies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1004 absorbers - using likelihood method to pair with the galaxy environment 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Denser environment leads to higher EW Ly-alpha</a:t>
            </a:r>
            <a:endParaRPr lang="en-US" sz="1600" dirty="0">
              <a:solidFill>
                <a:schemeClr val="bg1"/>
              </a:solidFill>
            </a:endParaRPr>
          </a:p>
          <a:p>
            <a:pPr marL="604838" lvl="1" indent="-258366" algn="l">
              <a:buClrTx/>
              <a:buSzTx/>
            </a:pPr>
            <a:r>
              <a:rPr lang="en-US" sz="1600" dirty="0">
                <a:solidFill>
                  <a:schemeClr val="bg1"/>
                </a:solidFill>
              </a:rPr>
              <a:t>Bimodal distribution around major and minor axes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200" b="1" dirty="0"/>
              <a:t>Galaxy halo kinematics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Ly-alpha co-rotation fraction anti-correlates with galaxy L* and relative distance 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Evidence for halo-disk kinematic connection?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Cold – mode accretion?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6471" lvl="1" algn="l">
              <a:lnSpc>
                <a:spcPct val="150000"/>
              </a:lnSpc>
              <a:buClrTx/>
              <a:buSzTx/>
              <a:buNone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Yes!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0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C6066-AC31-A84C-A737-D324090AC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282" y="987091"/>
            <a:ext cx="3564602" cy="270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6A9766-9E0E-FF41-ACD7-E68BBB170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268" y="3715340"/>
            <a:ext cx="3545615" cy="307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470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7139E-B24C-354F-91B5-88A4D7ADD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204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0782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703935" y="304800"/>
            <a:ext cx="3657600" cy="762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EW vs impact parameter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9C900A-B784-354C-B8C8-CDE705152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70" y="1045779"/>
            <a:ext cx="7444930" cy="54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414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705797" y="304800"/>
            <a:ext cx="3657600" cy="6858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EW vs velocity separation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2FF0E1-E1BF-2D43-959D-619630FAC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97" y="990600"/>
            <a:ext cx="7543800" cy="558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446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5671" y="1164954"/>
            <a:ext cx="5314950" cy="87679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Evidence of non-spherical halo?</a:t>
            </a:r>
          </a:p>
          <a:p>
            <a:pPr marL="604838" lvl="1" indent="-298847" algn="l">
              <a:buClrTx/>
              <a:buSzTx/>
            </a:pPr>
            <a:r>
              <a:rPr lang="en-US" sz="1500" dirty="0"/>
              <a:t>Covering fraction of Ly-alpha &lt;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94371" y="305621"/>
            <a:ext cx="579197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Inclination overabundance</a:t>
            </a:r>
          </a:p>
        </p:txBody>
      </p:sp>
      <p:sp>
        <p:nvSpPr>
          <p:cNvPr id="9" name="Oval 8"/>
          <p:cNvSpPr/>
          <p:nvPr/>
        </p:nvSpPr>
        <p:spPr>
          <a:xfrm>
            <a:off x="565671" y="2233180"/>
            <a:ext cx="1028700" cy="3209815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Cloud 14"/>
          <p:cNvSpPr/>
          <p:nvPr/>
        </p:nvSpPr>
        <p:spPr>
          <a:xfrm>
            <a:off x="669471" y="3250096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Cloud 16"/>
          <p:cNvSpPr/>
          <p:nvPr/>
        </p:nvSpPr>
        <p:spPr>
          <a:xfrm>
            <a:off x="1080021" y="281828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Cloud 17"/>
          <p:cNvSpPr/>
          <p:nvPr/>
        </p:nvSpPr>
        <p:spPr>
          <a:xfrm>
            <a:off x="1142999" y="344693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Cloud 18"/>
          <p:cNvSpPr/>
          <p:nvPr/>
        </p:nvSpPr>
        <p:spPr>
          <a:xfrm>
            <a:off x="681718" y="4603638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Cloud 19"/>
          <p:cNvSpPr/>
          <p:nvPr/>
        </p:nvSpPr>
        <p:spPr>
          <a:xfrm>
            <a:off x="1000124" y="499492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Cloud 20"/>
          <p:cNvSpPr/>
          <p:nvPr/>
        </p:nvSpPr>
        <p:spPr>
          <a:xfrm>
            <a:off x="681718" y="391826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Cloud 21"/>
          <p:cNvSpPr/>
          <p:nvPr/>
        </p:nvSpPr>
        <p:spPr>
          <a:xfrm>
            <a:off x="1142999" y="4314451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Cloud 22"/>
          <p:cNvSpPr/>
          <p:nvPr/>
        </p:nvSpPr>
        <p:spPr>
          <a:xfrm>
            <a:off x="857249" y="2430979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249216">
            <a:off x="2925707" y="1942170"/>
            <a:ext cx="1047750" cy="322897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57200" y="3182958"/>
            <a:ext cx="5029200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4910" y="1981200"/>
            <a:ext cx="6799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Face-on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717005" y="2524448"/>
            <a:ext cx="10663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Highly-inclined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ACEB75F-D758-6241-98E4-C31D7FC30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412341"/>
            <a:ext cx="4126132" cy="304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19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>
                <a:lumMod val="96000"/>
              </a:schemeClr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685800"/>
            <a:ext cx="8229600" cy="6172200"/>
          </a:xfrm>
        </p:spPr>
        <p:txBody>
          <a:bodyPr/>
          <a:lstStyle/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2: A Catalogue of Nearby Galaxies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Diameters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Inclination, PA, B-band magnitudes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3: Probing Large Galaxy Halos at z~0 with Automated Ly𝛂-Absorption Matching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COS Spectra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The Likelihood Method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 effect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4: Evidence for a Rotation Component in the CGM of Nearby Galaxies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SALT data (!)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Halo Rotation Model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Co-rotation fraction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b-parameter separation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5: The Environmental Dependence of Ly𝛂 Absorption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D</a:t>
            </a:r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etection Fraction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EW CDF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EW as a function of impact parameter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 dependence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Azimuth bimodality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Conclusions</a:t>
            </a: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1657350" y="234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Outline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81045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25908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Gather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NED, IRSA, RC3, Tully (2015) Group Catalog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130,819 objects</a:t>
            </a:r>
          </a:p>
          <a:p>
            <a:pPr marL="685800" lvl="1" indent="-228600" algn="l"/>
            <a:endParaRPr lang="en-US" sz="1300" dirty="0">
              <a:latin typeface="Avenir Next" panose="020B0503020202020204" pitchFamily="34" charset="0"/>
              <a:cs typeface="Al Nile" pitchFamily="2" charset="-78"/>
            </a:endParaRP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2BAFB4-D069-1049-BCF7-86A26B0EC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4302"/>
            <a:ext cx="9144000" cy="431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23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9906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Homogenize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Normalize diameters</a:t>
            </a:r>
            <a:endParaRPr lang="en-US" sz="1300" dirty="0">
              <a:latin typeface="Avenir Next" panose="020B0503020202020204" pitchFamily="34" charset="0"/>
              <a:cs typeface="Al Nile" pitchFamily="2" charset="-78"/>
            </a:endParaRP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C12822-44F8-8245-9EB6-9ECBE02E7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686578"/>
            <a:ext cx="6781800" cy="501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909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9906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Homogenize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Normalize diameters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Inclination, PA, magnitude choices</a:t>
            </a:r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925541-1E24-CD4E-91FA-0F89C6D3E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3358776"/>
            <a:ext cx="4184650" cy="9846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7343E8-0240-144A-9807-55189590D48E}"/>
              </a:ext>
            </a:extLst>
          </p:cNvPr>
          <p:cNvSpPr txBox="1"/>
          <p:nvPr/>
        </p:nvSpPr>
        <p:spPr>
          <a:xfrm>
            <a:off x="873125" y="2492514"/>
            <a:ext cx="670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venir Medium" panose="02000503020000020003" pitchFamily="2" charset="0"/>
              </a:rPr>
              <a:t>Outlier detection: </a:t>
            </a:r>
            <a:r>
              <a:rPr lang="en-US" sz="2000" dirty="0" err="1">
                <a:solidFill>
                  <a:schemeClr val="bg1"/>
                </a:solidFill>
                <a:latin typeface="Avenir Medium" panose="02000503020000020003" pitchFamily="2" charset="0"/>
                <a:cs typeface="Al Nile" pitchFamily="2" charset="-78"/>
              </a:rPr>
              <a:t>Iglewicz-Hoaglin</a:t>
            </a:r>
            <a:r>
              <a:rPr lang="en-US" sz="2000" dirty="0">
                <a:solidFill>
                  <a:schemeClr val="bg1"/>
                </a:solidFill>
                <a:latin typeface="Avenir Medium" panose="02000503020000020003" pitchFamily="2" charset="0"/>
                <a:cs typeface="Al Nile" pitchFamily="2" charset="-78"/>
              </a:rPr>
              <a:t> Method</a:t>
            </a:r>
          </a:p>
          <a:p>
            <a:r>
              <a:rPr lang="en-US" sz="2000" dirty="0">
                <a:solidFill>
                  <a:schemeClr val="bg1"/>
                </a:solidFill>
                <a:latin typeface="Avenir Medium" panose="02000503020000020003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44167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36520</TotalTime>
  <Words>1922</Words>
  <Application>Microsoft Macintosh PowerPoint</Application>
  <PresentationFormat>On-screen Show (4:3)</PresentationFormat>
  <Paragraphs>471</Paragraphs>
  <Slides>57</Slides>
  <Notes>6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6" baseType="lpstr">
      <vt:lpstr>Al Nile</vt:lpstr>
      <vt:lpstr>Arial</vt:lpstr>
      <vt:lpstr>Avenir Medium</vt:lpstr>
      <vt:lpstr>Avenir Next</vt:lpstr>
      <vt:lpstr>Courier New</vt:lpstr>
      <vt:lpstr>Futura Condensed Medium</vt:lpstr>
      <vt:lpstr>Lucida Grande</vt:lpstr>
      <vt:lpstr>Wingdings</vt:lpstr>
      <vt:lpstr>Custom Theme</vt:lpstr>
      <vt:lpstr>The Circumgalactic Medium of Nearby Galaxies</vt:lpstr>
      <vt:lpstr>Gas + galaxies trace the same potential</vt:lpstr>
      <vt:lpstr>Does the gas care about the galaxies?</vt:lpstr>
      <vt:lpstr>Probing the CGM with QSO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Galaxy-Absorber Connection with the Cosmic Origins Spectrograph</dc:title>
  <cp:lastModifiedBy>DAVID FRENCH</cp:lastModifiedBy>
  <cp:revision>889</cp:revision>
  <cp:lastPrinted>2018-01-08T21:12:59Z</cp:lastPrinted>
  <dcterms:modified xsi:type="dcterms:W3CDTF">2018-08-02T21:16:37Z</dcterms:modified>
</cp:coreProperties>
</file>